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80" r:id="rId3"/>
    <p:sldId id="260" r:id="rId4"/>
    <p:sldId id="261" r:id="rId5"/>
    <p:sldId id="263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9" r:id="rId22"/>
    <p:sldId id="278" r:id="rId23"/>
    <p:sldId id="282" r:id="rId24"/>
    <p:sldId id="281" r:id="rId25"/>
    <p:sldId id="284" r:id="rId26"/>
    <p:sldId id="283" r:id="rId27"/>
    <p:sldId id="286" r:id="rId28"/>
    <p:sldId id="285" r:id="rId29"/>
    <p:sldId id="287" r:id="rId30"/>
    <p:sldId id="289" r:id="rId31"/>
    <p:sldId id="288" r:id="rId32"/>
    <p:sldId id="291" r:id="rId33"/>
    <p:sldId id="290" r:id="rId34"/>
    <p:sldId id="293" r:id="rId35"/>
    <p:sldId id="292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19" r:id="rId62"/>
    <p:sldId id="320" r:id="rId63"/>
    <p:sldId id="321" r:id="rId64"/>
    <p:sldId id="322" r:id="rId65"/>
    <p:sldId id="323" r:id="rId66"/>
    <p:sldId id="324" r:id="rId67"/>
    <p:sldId id="325" r:id="rId68"/>
    <p:sldId id="326" r:id="rId69"/>
    <p:sldId id="327" r:id="rId70"/>
    <p:sldId id="328" r:id="rId71"/>
    <p:sldId id="329" r:id="rId72"/>
    <p:sldId id="330" r:id="rId73"/>
    <p:sldId id="331" r:id="rId74"/>
    <p:sldId id="332" r:id="rId75"/>
    <p:sldId id="333" r:id="rId76"/>
    <p:sldId id="334" r:id="rId77"/>
    <p:sldId id="335" r:id="rId78"/>
    <p:sldId id="336" r:id="rId79"/>
    <p:sldId id="337" r:id="rId80"/>
    <p:sldId id="338" r:id="rId81"/>
    <p:sldId id="339" r:id="rId82"/>
    <p:sldId id="340" r:id="rId83"/>
    <p:sldId id="341" r:id="rId84"/>
    <p:sldId id="342" r:id="rId85"/>
    <p:sldId id="343" r:id="rId86"/>
    <p:sldId id="344" r:id="rId87"/>
    <p:sldId id="345" r:id="rId88"/>
    <p:sldId id="346" r:id="rId89"/>
    <p:sldId id="347" r:id="rId90"/>
    <p:sldId id="348" r:id="rId91"/>
    <p:sldId id="349" r:id="rId92"/>
    <p:sldId id="350" r:id="rId93"/>
    <p:sldId id="351" r:id="rId94"/>
    <p:sldId id="352" r:id="rId95"/>
    <p:sldId id="353" r:id="rId96"/>
    <p:sldId id="354" r:id="rId97"/>
    <p:sldId id="355" r:id="rId98"/>
    <p:sldId id="356" r:id="rId99"/>
    <p:sldId id="357" r:id="rId100"/>
    <p:sldId id="358" r:id="rId101"/>
    <p:sldId id="359" r:id="rId102"/>
    <p:sldId id="360" r:id="rId103"/>
    <p:sldId id="361" r:id="rId104"/>
    <p:sldId id="362" r:id="rId105"/>
    <p:sldId id="363" r:id="rId106"/>
    <p:sldId id="364" r:id="rId107"/>
    <p:sldId id="365" r:id="rId108"/>
    <p:sldId id="366" r:id="rId109"/>
    <p:sldId id="367" r:id="rId110"/>
    <p:sldId id="368" r:id="rId111"/>
    <p:sldId id="369" r:id="rId112"/>
    <p:sldId id="370" r:id="rId113"/>
    <p:sldId id="371" r:id="rId114"/>
    <p:sldId id="372" r:id="rId115"/>
    <p:sldId id="373" r:id="rId116"/>
    <p:sldId id="374" r:id="rId117"/>
    <p:sldId id="375" r:id="rId118"/>
    <p:sldId id="376" r:id="rId119"/>
    <p:sldId id="381" r:id="rId120"/>
    <p:sldId id="382" r:id="rId121"/>
    <p:sldId id="379" r:id="rId122"/>
    <p:sldId id="380" r:id="rId123"/>
    <p:sldId id="383" r:id="rId124"/>
    <p:sldId id="384" r:id="rId125"/>
    <p:sldId id="377" r:id="rId126"/>
    <p:sldId id="378" r:id="rId127"/>
    <p:sldId id="385" r:id="rId128"/>
    <p:sldId id="386" r:id="rId129"/>
    <p:sldId id="387" r:id="rId1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tableStyles" Target="tableStyle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viewProps" Target="view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D4576-E955-4967-A65B-29900BB23F9A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40C7-59C1-4576-8DA7-E7AEDBE33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D4576-E955-4967-A65B-29900BB23F9A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40C7-59C1-4576-8DA7-E7AEDBE33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D4576-E955-4967-A65B-29900BB23F9A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40C7-59C1-4576-8DA7-E7AEDBE33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D4576-E955-4967-A65B-29900BB23F9A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40C7-59C1-4576-8DA7-E7AEDBE33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D4576-E955-4967-A65B-29900BB23F9A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40C7-59C1-4576-8DA7-E7AEDBE33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D4576-E955-4967-A65B-29900BB23F9A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40C7-59C1-4576-8DA7-E7AEDBE33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D4576-E955-4967-A65B-29900BB23F9A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40C7-59C1-4576-8DA7-E7AEDBE33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D4576-E955-4967-A65B-29900BB23F9A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9340C7-59C1-4576-8DA7-E7AEDBE3335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D4576-E955-4967-A65B-29900BB23F9A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40C7-59C1-4576-8DA7-E7AEDBE33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D4576-E955-4967-A65B-29900BB23F9A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09340C7-59C1-4576-8DA7-E7AEDBE33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D6D4576-E955-4967-A65B-29900BB23F9A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40C7-59C1-4576-8DA7-E7AEDBE33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D6D4576-E955-4967-A65B-29900BB23F9A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09340C7-59C1-4576-8DA7-E7AEDBE3335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slow">
    <p:wipe dir="r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337560"/>
            <a:ext cx="8915400" cy="2301240"/>
          </a:xfrm>
        </p:spPr>
        <p:txBody>
          <a:bodyPr>
            <a:noAutofit/>
          </a:bodyPr>
          <a:lstStyle/>
          <a:p>
            <a:r>
              <a:rPr lang="en-US" sz="13800" dirty="0" smtClean="0"/>
              <a:t>Science 8</a:t>
            </a:r>
            <a:endParaRPr lang="en-US" sz="13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sz="4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Problem-Solving Chapter</a:t>
            </a:r>
          </a:p>
          <a:p>
            <a:r>
              <a:rPr lang="en-US" sz="4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for Test</a:t>
            </a:r>
            <a:endParaRPr lang="en-US" sz="4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482086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hypothesis</a:t>
            </a:r>
            <a:endParaRPr lang="en-US" sz="8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possible explanation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an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observation that can be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tested by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scientific investigations</a:t>
            </a:r>
            <a:endParaRPr lang="en-US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441055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independent variable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you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want to test; is changed by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investigator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observe how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affects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dependent variable</a:t>
            </a:r>
          </a:p>
        </p:txBody>
      </p:sp>
    </p:spTree>
    <p:extLst>
      <p:ext uri="{BB962C8B-B14F-4D97-AF65-F5344CB8AC3E}">
        <p14:creationId xmlns:p14="http://schemas.microsoft.com/office/powerpoint/2010/main" val="15697287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dependent variable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439108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dependent variable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observe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measure during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experiment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931673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ualitative data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439108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ualitative data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words used </a:t>
            </a:r>
            <a:r>
              <a:rPr lang="en-US" sz="5400" dirty="0" smtClean="0"/>
              <a:t>to describe </a:t>
            </a:r>
            <a:r>
              <a:rPr lang="en-US" sz="5400" dirty="0"/>
              <a:t>what is observed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230387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quantitative data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439108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quantitative data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 used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describe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observed</a:t>
            </a:r>
          </a:p>
        </p:txBody>
      </p:sp>
    </p:spTree>
    <p:extLst>
      <p:ext uri="{BB962C8B-B14F-4D97-AF65-F5344CB8AC3E}">
        <p14:creationId xmlns:p14="http://schemas.microsoft.com/office/powerpoint/2010/main" val="110883106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science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439108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science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/>
              <a:t>the study of matter and energy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244685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science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439108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prediction</a:t>
            </a:r>
            <a:endParaRPr lang="en-US" sz="8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endParaRPr lang="en-US" sz="6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354248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science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study of life and the processes that occur in living organisms, such as plants and animals</a:t>
            </a:r>
          </a:p>
        </p:txBody>
      </p:sp>
    </p:spTree>
    <p:extLst>
      <p:ext uri="{BB962C8B-B14F-4D97-AF65-F5344CB8AC3E}">
        <p14:creationId xmlns:p14="http://schemas.microsoft.com/office/powerpoint/2010/main" val="312960183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Earth science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439108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Earth science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the study of processes that occur on Earth.  Astronomy is often included in the Earth sciences.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222165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scientific law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688509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scientific law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 that describes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repeatable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pattern in nature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062507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scientific theory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260122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scientific theory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explanation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observations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events that is based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knowledge gained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many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observations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investigations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602710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observation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688509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observation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one or more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your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senses to gather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and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taking note of what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occurs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542068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description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688509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prediction</a:t>
            </a:r>
            <a:endParaRPr lang="en-US" sz="8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statement of what 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happen 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in a sequence 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events</a:t>
            </a:r>
            <a:endParaRPr lang="en-US" sz="6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501071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description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spoken or </a:t>
            </a:r>
            <a:r>
              <a:rPr lang="en-US" sz="5400" dirty="0" smtClean="0"/>
              <a:t>written </a:t>
            </a:r>
            <a:r>
              <a:rPr lang="en-US" sz="5400" smtClean="0"/>
              <a:t>summary of observations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70066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explanation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688509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explanation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interpretation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observations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914439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inference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688509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inference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logical explanation of </a:t>
            </a:r>
            <a:r>
              <a:rPr lang="en-US" sz="5400" dirty="0" smtClean="0"/>
              <a:t>an observation </a:t>
            </a:r>
            <a:r>
              <a:rPr lang="en-US" sz="5400" dirty="0"/>
              <a:t>that is </a:t>
            </a:r>
            <a:r>
              <a:rPr lang="en-US" sz="5400"/>
              <a:t>drawn </a:t>
            </a:r>
            <a:r>
              <a:rPr lang="en-US" sz="5400" smtClean="0"/>
              <a:t>from prior </a:t>
            </a:r>
            <a:r>
              <a:rPr lang="en-US" sz="5400" dirty="0"/>
              <a:t>knowledge or experience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420163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thinking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688509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thinking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5400" dirty="0"/>
              <a:t>comparing what </a:t>
            </a:r>
            <a:r>
              <a:rPr lang="en-US" sz="5400" dirty="0" smtClean="0"/>
              <a:t>you already </a:t>
            </a:r>
            <a:r>
              <a:rPr lang="en-US" sz="5400" dirty="0"/>
              <a:t>know with </a:t>
            </a:r>
            <a:r>
              <a:rPr lang="en-US" sz="5400" dirty="0" smtClean="0"/>
              <a:t>the information</a:t>
            </a:r>
            <a:r>
              <a:rPr lang="en-US" sz="5400" dirty="0"/>
              <a:t> </a:t>
            </a:r>
            <a:r>
              <a:rPr lang="en-US" sz="5400" dirty="0" smtClean="0"/>
              <a:t>you </a:t>
            </a:r>
            <a:r>
              <a:rPr lang="en-US" sz="5400" dirty="0"/>
              <a:t>are given in order </a:t>
            </a:r>
            <a:r>
              <a:rPr lang="en-US" sz="5400"/>
              <a:t>to </a:t>
            </a:r>
            <a:r>
              <a:rPr lang="en-US" sz="5400" smtClean="0"/>
              <a:t>decide whether </a:t>
            </a:r>
            <a:r>
              <a:rPr lang="en-US" sz="5400" dirty="0"/>
              <a:t>you agree with it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733602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688509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5400" dirty="0"/>
              <a:t>the investigation </a:t>
            </a:r>
            <a:r>
              <a:rPr lang="en-US" sz="5400" dirty="0" smtClean="0"/>
              <a:t>and exploration </a:t>
            </a:r>
            <a:r>
              <a:rPr lang="en-US" sz="5400" dirty="0"/>
              <a:t>of natural events </a:t>
            </a:r>
            <a:r>
              <a:rPr lang="en-US" sz="5400" dirty="0" smtClean="0"/>
              <a:t>and of </a:t>
            </a:r>
            <a:r>
              <a:rPr lang="en-US" sz="5400" dirty="0"/>
              <a:t>the new information that results</a:t>
            </a:r>
          </a:p>
          <a:p>
            <a:pPr marL="36576" indent="0">
              <a:buNone/>
            </a:pPr>
            <a:r>
              <a:rPr lang="en-US" sz="5400" dirty="0" smtClean="0"/>
              <a:t>  </a:t>
            </a:r>
            <a:r>
              <a:rPr lang="en-US" sz="5400" smtClean="0"/>
              <a:t>from those </a:t>
            </a:r>
            <a:r>
              <a:rPr lang="en-US" sz="5400"/>
              <a:t>investigations</a:t>
            </a:r>
            <a:endParaRPr lang="en-US" sz="5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" indent="0">
              <a:buNone/>
            </a:pP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631096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Earth science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the study of processes that occur on Earth.  Astronomy is often included in the Earth sciences.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688509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scientific theory</a:t>
            </a:r>
            <a:endParaRPr lang="en-US" sz="8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endParaRPr lang="en-US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410466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scientific theory</a:t>
            </a:r>
            <a:endParaRPr lang="en-US" sz="8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explanation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observations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events that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based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knowledge gained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many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observations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investigations</a:t>
            </a:r>
            <a:endParaRPr lang="en-US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627618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scientific law</a:t>
            </a:r>
            <a:endParaRPr lang="en-US" sz="8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endParaRPr lang="en-US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886080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scientific law</a:t>
            </a:r>
            <a:endParaRPr lang="en-US" sz="8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 that describes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repeatable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pattern in nature</a:t>
            </a:r>
            <a:endParaRPr lang="en-US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689186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</a:t>
            </a:r>
            <a:endParaRPr lang="en-US" sz="8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endParaRPr lang="en-US" sz="6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540481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</a:t>
            </a:r>
            <a:endParaRPr lang="en-US" sz="8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use of 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scientific knowledge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especially for 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industrial or 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commercial use</a:t>
            </a:r>
            <a:endParaRPr lang="en-US" sz="6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235847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thinking</a:t>
            </a:r>
            <a:endParaRPr lang="en-US" sz="8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036269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i="1" dirty="0" smtClean="0">
                <a:solidFill>
                  <a:schemeClr val="accent1">
                    <a:lumMod val="75000"/>
                  </a:schemeClr>
                </a:solidFill>
              </a:rPr>
              <a:t>Science 8—Problem Solving</a:t>
            </a:r>
            <a:endParaRPr lang="en-US" sz="4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1-Vocabulary</a:t>
            </a:r>
            <a:endParaRPr lang="en-US" sz="2800" b="1" i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5576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thinking</a:t>
            </a:r>
            <a:endParaRPr lang="en-US" sz="8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comparing what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already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with the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you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given in order to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decide whether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agree with it</a:t>
            </a:r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735319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Marie Curie</a:t>
            </a:r>
            <a:endParaRPr lang="en-US" sz="8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031171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Marie Curie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r>
              <a:rPr lang="en-US" sz="4800" dirty="0"/>
              <a:t>a scientist who won two Nobel prizes in the early 1900s for her work with radioactivity</a:t>
            </a:r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484178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science</a:t>
            </a:r>
            <a:endParaRPr lang="en-US" sz="8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study of matter and energy</a:t>
            </a:r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055398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study of matter and energy</a:t>
            </a:r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312448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science</a:t>
            </a:r>
            <a:endParaRPr lang="en-US" sz="8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097285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study of life and the processes that occur in living organisms, such as plants and animals</a:t>
            </a:r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620689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Earth science</a:t>
            </a:r>
            <a:endParaRPr lang="en-US" sz="8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760399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Earth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study of processes that occur on Earth.  Astronomy is often included in the earth sciences.</a:t>
            </a:r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007568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i="1" dirty="0" smtClean="0">
                <a:solidFill>
                  <a:schemeClr val="accent1">
                    <a:lumMod val="75000"/>
                  </a:schemeClr>
                </a:solidFill>
              </a:rPr>
              <a:t>Science 8—Problem Solving</a:t>
            </a:r>
            <a:endParaRPr lang="en-US" sz="4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2-Vocabulary</a:t>
            </a:r>
            <a:endParaRPr lang="en-US" sz="2800" b="1" i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685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science</a:t>
            </a:r>
            <a:endParaRPr lang="en-US" sz="8800" b="1" dirty="0">
              <a:solidFill>
                <a:schemeClr val="tx2">
                  <a:lumMod val="75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998275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description</a:t>
            </a:r>
            <a:endParaRPr lang="en-US" sz="8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241572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spoken or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written summary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observations</a:t>
            </a:r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027255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explanation</a:t>
            </a:r>
            <a:endParaRPr lang="en-US" sz="8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095866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explanation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interpretation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observations</a:t>
            </a:r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027255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System of Units (SI)</a:t>
            </a:r>
            <a:endParaRPr lang="en-US" sz="6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125476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scientific notation</a:t>
            </a:r>
            <a:endParaRPr lang="en-US" sz="6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027255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scientific notation</a:t>
            </a:r>
            <a:endParaRPr lang="en-US" sz="6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 of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 or displaying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very small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very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</a:t>
            </a:r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467758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percent error</a:t>
            </a:r>
            <a:endParaRPr lang="en-US" sz="6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314408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percent error</a:t>
            </a:r>
            <a:endParaRPr lang="en-US" sz="6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r>
              <a:rPr lang="en-US" sz="4800" dirty="0"/>
              <a:t>expression of error </a:t>
            </a:r>
            <a:r>
              <a:rPr lang="en-US" sz="4800" dirty="0" smtClean="0"/>
              <a:t>as a </a:t>
            </a:r>
            <a:r>
              <a:rPr lang="en-US" sz="4800" dirty="0"/>
              <a:t>percentage of the accepted value</a:t>
            </a:r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189148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precision</a:t>
            </a:r>
            <a:endParaRPr lang="en-US" sz="6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592953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</a:t>
            </a:r>
            <a:endParaRPr lang="en-US" sz="8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investigation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exploration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natural events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of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new information that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 from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those investigations</a:t>
            </a:r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952765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precision</a:t>
            </a:r>
            <a:endParaRPr lang="en-US" sz="6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r>
              <a:rPr lang="en-US" sz="4800" i="1"/>
              <a:t>a description of how similar or close  repeated measurements are to each other</a:t>
            </a:r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404426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accuracy</a:t>
            </a:r>
            <a:endParaRPr lang="en-US" sz="6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314408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accuracy</a:t>
            </a:r>
            <a:endParaRPr lang="en-US" sz="6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r>
              <a:rPr lang="en-US" sz="4800" i="1"/>
              <a:t>a description of how close a measurement is to an accepted value</a:t>
            </a:r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496888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balance</a:t>
            </a:r>
            <a:endParaRPr lang="en-US" sz="6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314408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balance</a:t>
            </a:r>
            <a:endParaRPr lang="en-US" sz="6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r>
              <a:rPr lang="en-US" sz="4800" i="1" dirty="0"/>
              <a:t>scientific tool used to measure the mass of an object</a:t>
            </a:r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266750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thermometer</a:t>
            </a:r>
            <a:endParaRPr lang="en-US" sz="6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314408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thermometer</a:t>
            </a:r>
            <a:endParaRPr lang="en-US" sz="6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scientific tool used to measure the temperature of substances.</a:t>
            </a:r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933747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spring scale</a:t>
            </a:r>
            <a:endParaRPr lang="en-US" sz="6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314408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spring scale</a:t>
            </a:r>
            <a:endParaRPr lang="en-US" sz="6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r>
              <a:rPr lang="en-US" sz="4800" i="1"/>
              <a:t>scientific tool used to measure the weight or the amount of force  of an object</a:t>
            </a:r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015594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i="1" dirty="0" smtClean="0">
                <a:solidFill>
                  <a:schemeClr val="accent1">
                    <a:lumMod val="75000"/>
                  </a:schemeClr>
                </a:solidFill>
              </a:rPr>
              <a:t>Science 8—Problem Solving</a:t>
            </a:r>
            <a:endParaRPr lang="en-US" sz="4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3-Vocabulary</a:t>
            </a:r>
            <a:endParaRPr lang="en-US" sz="2800" b="1" i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0798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observation</a:t>
            </a:r>
            <a:endParaRPr lang="en-US" sz="8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/>
          </a:bodyPr>
          <a:lstStyle/>
          <a:p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198772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</a:t>
            </a:r>
            <a:endParaRPr lang="en-US" sz="6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314408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</a:t>
            </a:r>
            <a:endParaRPr lang="en-US" sz="6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r>
              <a:rPr lang="en-US" sz="4800" dirty="0"/>
              <a:t>any factor that can </a:t>
            </a:r>
            <a:r>
              <a:rPr lang="en-US" sz="4800" dirty="0" smtClean="0"/>
              <a:t>have more </a:t>
            </a:r>
            <a:r>
              <a:rPr lang="en-US" sz="4800" dirty="0"/>
              <a:t>than one value</a:t>
            </a:r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260743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constant</a:t>
            </a:r>
            <a:endParaRPr lang="en-US" sz="6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314408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constant</a:t>
            </a:r>
            <a:endParaRPr lang="en-US" sz="6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 in an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experiment that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stays the same</a:t>
            </a:r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452562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467600" cy="1143000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ndependent variable</a:t>
            </a:r>
            <a:endParaRPr lang="en-US" sz="6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314408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467600" cy="1143000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ndependent variable</a:t>
            </a:r>
            <a:endParaRPr lang="en-US" sz="6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r>
              <a:rPr lang="en-US" sz="4800" dirty="0"/>
              <a:t>factor </a:t>
            </a:r>
            <a:r>
              <a:rPr lang="en-US" sz="4800" dirty="0" smtClean="0"/>
              <a:t>that you </a:t>
            </a:r>
            <a:r>
              <a:rPr lang="en-US" sz="4800" dirty="0"/>
              <a:t>want to test; is changed by </a:t>
            </a:r>
            <a:r>
              <a:rPr lang="en-US" sz="4800" dirty="0" smtClean="0"/>
              <a:t>the investigator </a:t>
            </a:r>
            <a:r>
              <a:rPr lang="en-US" sz="4800" dirty="0"/>
              <a:t>to observe how </a:t>
            </a:r>
            <a:r>
              <a:rPr lang="en-US" sz="4800" dirty="0" smtClean="0"/>
              <a:t>it affects </a:t>
            </a:r>
            <a:r>
              <a:rPr lang="en-US" sz="4800" dirty="0"/>
              <a:t>a dependent variable</a:t>
            </a:r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850650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dependent variable</a:t>
            </a:r>
            <a:endParaRPr lang="en-US" sz="6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314408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dependent variable</a:t>
            </a:r>
            <a:endParaRPr lang="en-US" sz="6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r>
              <a:rPr lang="en-US" sz="4800" dirty="0"/>
              <a:t>factor </a:t>
            </a:r>
            <a:r>
              <a:rPr lang="en-US" sz="4800" dirty="0" smtClean="0"/>
              <a:t>you observe or measure </a:t>
            </a:r>
            <a:r>
              <a:rPr lang="en-US" sz="4800"/>
              <a:t>during </a:t>
            </a:r>
            <a:r>
              <a:rPr lang="en-US" sz="4800" smtClean="0"/>
              <a:t>an experiment</a:t>
            </a:r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249515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experimental group</a:t>
            </a:r>
            <a:endParaRPr lang="en-US" sz="6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314408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experimental group</a:t>
            </a:r>
            <a:endParaRPr lang="en-US" sz="6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r>
              <a:rPr lang="en-US" sz="4800" dirty="0"/>
              <a:t>used to </a:t>
            </a:r>
            <a:r>
              <a:rPr lang="en-US" sz="4800" dirty="0" smtClean="0"/>
              <a:t>study how </a:t>
            </a:r>
            <a:r>
              <a:rPr lang="en-US" sz="4800" dirty="0"/>
              <a:t>a change in the </a:t>
            </a:r>
            <a:r>
              <a:rPr lang="en-US" sz="4800" dirty="0" smtClean="0"/>
              <a:t>independent variable </a:t>
            </a:r>
            <a:r>
              <a:rPr lang="en-US" sz="4800" dirty="0"/>
              <a:t>changes </a:t>
            </a:r>
            <a:r>
              <a:rPr lang="en-US" sz="4800" dirty="0" smtClean="0"/>
              <a:t>the dependent</a:t>
            </a:r>
            <a:r>
              <a:rPr lang="en-US" sz="4800" dirty="0"/>
              <a:t> </a:t>
            </a:r>
            <a:r>
              <a:rPr lang="en-US" sz="4800" dirty="0" smtClean="0"/>
              <a:t>variable</a:t>
            </a:r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982716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observation</a:t>
            </a:r>
            <a:endParaRPr lang="en-US" sz="8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one or more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your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senses to gather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and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taking note of what occurs</a:t>
            </a:r>
            <a:endParaRPr lang="en-US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177873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group</a:t>
            </a:r>
            <a:endParaRPr lang="en-US" sz="6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314408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group</a:t>
            </a:r>
            <a:endParaRPr lang="en-US" sz="6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r>
              <a:rPr lang="en-US" sz="4800" dirty="0"/>
              <a:t>contains the </a:t>
            </a:r>
            <a:r>
              <a:rPr lang="en-US" sz="4800" dirty="0" smtClean="0"/>
              <a:t>same factors </a:t>
            </a:r>
            <a:r>
              <a:rPr lang="en-US" sz="4800" dirty="0"/>
              <a:t>as the experimental </a:t>
            </a:r>
            <a:r>
              <a:rPr lang="en-US" sz="4800" dirty="0" smtClean="0"/>
              <a:t>group, but </a:t>
            </a:r>
            <a:r>
              <a:rPr lang="en-US" sz="4800" dirty="0"/>
              <a:t>the </a:t>
            </a:r>
            <a:r>
              <a:rPr lang="en-US" sz="4800" dirty="0" smtClean="0"/>
              <a:t>independent  variable </a:t>
            </a:r>
            <a:r>
              <a:rPr lang="en-US" sz="4800" dirty="0"/>
              <a:t>is </a:t>
            </a:r>
            <a:r>
              <a:rPr lang="en-US" sz="4800" dirty="0" smtClean="0"/>
              <a:t>not changed</a:t>
            </a:r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918655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qualitative data</a:t>
            </a:r>
            <a:endParaRPr lang="en-US" sz="6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314408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qualitative data</a:t>
            </a:r>
            <a:endParaRPr lang="en-US" sz="6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r>
              <a:rPr lang="en-US" sz="4800" dirty="0"/>
              <a:t>words used </a:t>
            </a:r>
            <a:r>
              <a:rPr lang="en-US" sz="4800" dirty="0" smtClean="0"/>
              <a:t>to describe </a:t>
            </a:r>
            <a:r>
              <a:rPr lang="en-US" sz="4800" dirty="0"/>
              <a:t>what is observed</a:t>
            </a:r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99330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quantitative data</a:t>
            </a:r>
            <a:endParaRPr lang="en-US" sz="6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314408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quantitative data</a:t>
            </a:r>
            <a:endParaRPr lang="en-US" sz="6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r>
              <a:rPr lang="en-US" sz="4800" dirty="0"/>
              <a:t>numbers used </a:t>
            </a:r>
            <a:r>
              <a:rPr lang="en-US" sz="4800" dirty="0" smtClean="0"/>
              <a:t>to describe </a:t>
            </a:r>
            <a:r>
              <a:rPr lang="en-US" sz="4800" dirty="0"/>
              <a:t>what is observed</a:t>
            </a:r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310721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scientific method</a:t>
            </a:r>
            <a:endParaRPr lang="en-US" sz="6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endParaRPr lang="en-US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314408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scientific method</a:t>
            </a:r>
            <a:endParaRPr lang="en-US" sz="6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process of critical thinking that uses observations and experiments to investigate testable predictions about the physical universe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measurement</a:t>
            </a:r>
            <a:endParaRPr lang="en-US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699053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</a:t>
            </a:r>
            <a:endParaRPr lang="en-US" sz="6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540416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</a:t>
            </a:r>
            <a:endParaRPr lang="en-US" sz="6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of the experiment that is used for comparison</a:t>
            </a:r>
          </a:p>
        </p:txBody>
      </p:sp>
    </p:spTree>
    <p:extLst>
      <p:ext uri="{BB962C8B-B14F-4D97-AF65-F5344CB8AC3E}">
        <p14:creationId xmlns:p14="http://schemas.microsoft.com/office/powerpoint/2010/main" val="3230032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inference</a:t>
            </a:r>
            <a:endParaRPr lang="en-US" sz="8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endParaRPr lang="en-US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74110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controlled experiment</a:t>
            </a:r>
            <a:endParaRPr lang="en-US" sz="6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endParaRPr lang="en-US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540416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controlled experiment</a:t>
            </a:r>
            <a:endParaRPr lang="en-US" sz="6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scientific investigation that tests how one factor affects another</a:t>
            </a:r>
            <a:endParaRPr lang="en-US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792525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hypothesis</a:t>
            </a:r>
            <a:endParaRPr lang="en-US" sz="6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endParaRPr lang="en-US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540416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hypothesis</a:t>
            </a:r>
            <a:endParaRPr lang="en-US" sz="6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possible explanation for an observation that can be tested by scientific investigations</a:t>
            </a:r>
            <a:endParaRPr lang="en-US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876823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894080"/>
      </p:ext>
    </p:extLst>
  </p:cSld>
  <p:clrMapOvr>
    <a:masterClrMapping/>
  </p:clrMapOvr>
  <p:transition spd="slow">
    <p:wipe dir="r"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metric system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Convert!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Kilometers to meters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Meters to kilometers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643560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graduate cylinder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028680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graduate cylinder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i="1" dirty="0"/>
              <a:t>scientific tool to measure volume of a liquid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547721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graduate cylinder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volume of the liquid?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667000"/>
            <a:ext cx="118110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291772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graduate cylinder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volume of the liquid?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250 mL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667000"/>
            <a:ext cx="118110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701237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inference</a:t>
            </a:r>
            <a:endParaRPr lang="en-US" sz="8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logical explanation of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observation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is drawn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prior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 or experience</a:t>
            </a:r>
            <a:endParaRPr lang="en-US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138944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triple beam balance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291772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triple beam balance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i="1" dirty="0"/>
              <a:t>scientific tool used to measure the mass of an object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368680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triple beam balance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mass?</a:t>
            </a:r>
          </a:p>
          <a:p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90800"/>
            <a:ext cx="7943850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485342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 + 60 + 3 + 0.5= x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mass?</a:t>
            </a:r>
          </a:p>
          <a:p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95600"/>
            <a:ext cx="7943850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340987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 + 60 + 3 + 0.5= x</a:t>
            </a:r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263.5 g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mass?</a:t>
            </a:r>
          </a:p>
          <a:p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73" y="2743200"/>
            <a:ext cx="7943850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476810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spring scale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291772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spring 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scale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i="1" dirty="0"/>
              <a:t>scientific tool used to measure the weight or the amount of force  of an object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311247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hypothesis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291772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hypothesis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i="1" dirty="0"/>
              <a:t>scientific tool used to measure the weight or the amount of force  of an object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025249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291772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hypothesis</a:t>
            </a:r>
            <a:endParaRPr lang="en-US" sz="8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Autofit/>
          </a:bodyPr>
          <a:lstStyle/>
          <a:p>
            <a:endParaRPr lang="en-US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792211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use of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scientific knowledge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especially for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industrial or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commercial use</a:t>
            </a:r>
          </a:p>
        </p:txBody>
      </p:sp>
    </p:spTree>
    <p:extLst>
      <p:ext uri="{BB962C8B-B14F-4D97-AF65-F5344CB8AC3E}">
        <p14:creationId xmlns:p14="http://schemas.microsoft.com/office/powerpoint/2010/main" val="280533299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controlled group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contains the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factors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experimental group, but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independent variable is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changed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291772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controlled group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contains the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factors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experimental group, but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independent variable </a:t>
            </a:r>
            <a:r>
              <a:rPr lang="en-U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</a:t>
            </a:r>
            <a:r>
              <a:rPr lang="en-US" sz="4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changed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506712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467600" cy="1143000"/>
          </a:xfrm>
        </p:spPr>
        <p:txBody>
          <a:bodyPr>
            <a:no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experimental group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703428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467600" cy="1143000"/>
          </a:xfrm>
        </p:spPr>
        <p:txBody>
          <a:bodyPr>
            <a:no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experimental group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used to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study how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change in the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independent variable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changes </a:t>
            </a:r>
            <a:r>
              <a:rPr lang="en-U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4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dependent variable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62354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467600" cy="1143000"/>
          </a:xfrm>
        </p:spPr>
        <p:txBody>
          <a:bodyPr>
            <a:no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730559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467600" cy="1143000"/>
          </a:xfrm>
        </p:spPr>
        <p:txBody>
          <a:bodyPr>
            <a:no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any factor that </a:t>
            </a:r>
            <a:r>
              <a:rPr lang="en-US" sz="4800"/>
              <a:t>can </a:t>
            </a:r>
            <a:r>
              <a:rPr lang="en-US" sz="4800" smtClean="0"/>
              <a:t>have more </a:t>
            </a:r>
            <a:r>
              <a:rPr lang="en-US" sz="4800" dirty="0"/>
              <a:t>than one value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52803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467600" cy="1143000"/>
          </a:xfrm>
        </p:spPr>
        <p:txBody>
          <a:bodyPr>
            <a:no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constant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861919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467600" cy="1143000"/>
          </a:xfrm>
        </p:spPr>
        <p:txBody>
          <a:bodyPr>
            <a:no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constant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factor in an </a:t>
            </a:r>
            <a:r>
              <a:rPr lang="en-US" sz="4800" dirty="0" smtClean="0"/>
              <a:t>experiment that </a:t>
            </a:r>
            <a:r>
              <a:rPr lang="en-US" sz="4800" dirty="0"/>
              <a:t>stays </a:t>
            </a:r>
            <a:r>
              <a:rPr lang="en-US" sz="4800"/>
              <a:t>the </a:t>
            </a:r>
            <a:r>
              <a:rPr lang="en-US" sz="4800" smtClean="0"/>
              <a:t>same factor </a:t>
            </a:r>
            <a:r>
              <a:rPr lang="en-US" sz="4800" dirty="0"/>
              <a:t>in an </a:t>
            </a:r>
            <a:r>
              <a:rPr lang="en-US" sz="4800" dirty="0" smtClean="0"/>
              <a:t>experiment that </a:t>
            </a:r>
            <a:r>
              <a:rPr lang="en-US" sz="4800" dirty="0"/>
              <a:t>stays the same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966059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independent variable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01524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1486</TotalTime>
  <Words>1039</Words>
  <Application>Microsoft Office PowerPoint</Application>
  <PresentationFormat>On-screen Show (4:3)</PresentationFormat>
  <Paragraphs>205</Paragraphs>
  <Slides>129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129</vt:i4>
      </vt:variant>
    </vt:vector>
  </HeadingPairs>
  <TitlesOfParts>
    <vt:vector size="130" baseType="lpstr">
      <vt:lpstr>Technic</vt:lpstr>
      <vt:lpstr>Science 8</vt:lpstr>
      <vt:lpstr>Science 8—Problem Solving</vt:lpstr>
      <vt:lpstr>science</vt:lpstr>
      <vt:lpstr>science</vt:lpstr>
      <vt:lpstr>observation</vt:lpstr>
      <vt:lpstr>observation</vt:lpstr>
      <vt:lpstr>inference</vt:lpstr>
      <vt:lpstr>inference</vt:lpstr>
      <vt:lpstr>hypothesis</vt:lpstr>
      <vt:lpstr>hypothesis</vt:lpstr>
      <vt:lpstr>prediction</vt:lpstr>
      <vt:lpstr>prediction</vt:lpstr>
      <vt:lpstr>scientific theory</vt:lpstr>
      <vt:lpstr>scientific theory</vt:lpstr>
      <vt:lpstr>scientific law</vt:lpstr>
      <vt:lpstr>scientific law</vt:lpstr>
      <vt:lpstr>technology</vt:lpstr>
      <vt:lpstr>technology</vt:lpstr>
      <vt:lpstr>critical thinking</vt:lpstr>
      <vt:lpstr>critical thinking</vt:lpstr>
      <vt:lpstr>Marie Curie</vt:lpstr>
      <vt:lpstr>Marie Curie</vt:lpstr>
      <vt:lpstr>physical science</vt:lpstr>
      <vt:lpstr>physical science</vt:lpstr>
      <vt:lpstr>life science</vt:lpstr>
      <vt:lpstr>life science</vt:lpstr>
      <vt:lpstr>Earth science</vt:lpstr>
      <vt:lpstr>Earth science</vt:lpstr>
      <vt:lpstr>Science 8—Problem Solving</vt:lpstr>
      <vt:lpstr>description</vt:lpstr>
      <vt:lpstr>description</vt:lpstr>
      <vt:lpstr>explanation</vt:lpstr>
      <vt:lpstr>explanation</vt:lpstr>
      <vt:lpstr>International System of Units (SI)</vt:lpstr>
      <vt:lpstr>scientific notation</vt:lpstr>
      <vt:lpstr>scientific notation</vt:lpstr>
      <vt:lpstr>percent error</vt:lpstr>
      <vt:lpstr>percent error</vt:lpstr>
      <vt:lpstr>precision</vt:lpstr>
      <vt:lpstr>precision</vt:lpstr>
      <vt:lpstr>accuracy</vt:lpstr>
      <vt:lpstr>accuracy</vt:lpstr>
      <vt:lpstr>balance</vt:lpstr>
      <vt:lpstr>balance</vt:lpstr>
      <vt:lpstr>thermometer</vt:lpstr>
      <vt:lpstr>thermometer</vt:lpstr>
      <vt:lpstr>spring scale</vt:lpstr>
      <vt:lpstr>spring scale</vt:lpstr>
      <vt:lpstr>Science 8—Problem Solving</vt:lpstr>
      <vt:lpstr>variable</vt:lpstr>
      <vt:lpstr>variable</vt:lpstr>
      <vt:lpstr>constant</vt:lpstr>
      <vt:lpstr>constant</vt:lpstr>
      <vt:lpstr>independent variable</vt:lpstr>
      <vt:lpstr>independent variable</vt:lpstr>
      <vt:lpstr>dependent variable</vt:lpstr>
      <vt:lpstr>dependent variable</vt:lpstr>
      <vt:lpstr>experimental group</vt:lpstr>
      <vt:lpstr>experimental group</vt:lpstr>
      <vt:lpstr>control group</vt:lpstr>
      <vt:lpstr>control group</vt:lpstr>
      <vt:lpstr>qualitative data</vt:lpstr>
      <vt:lpstr>qualitative data</vt:lpstr>
      <vt:lpstr>quantitative data</vt:lpstr>
      <vt:lpstr>quantitative data</vt:lpstr>
      <vt:lpstr>scientific method</vt:lpstr>
      <vt:lpstr>scientific method</vt:lpstr>
      <vt:lpstr>control</vt:lpstr>
      <vt:lpstr>control</vt:lpstr>
      <vt:lpstr>controlled experiment</vt:lpstr>
      <vt:lpstr>controlled experiment</vt:lpstr>
      <vt:lpstr>hypothesis</vt:lpstr>
      <vt:lpstr>hypothesis</vt:lpstr>
      <vt:lpstr>Review</vt:lpstr>
      <vt:lpstr>metric system</vt:lpstr>
      <vt:lpstr>graduate cylinder</vt:lpstr>
      <vt:lpstr>graduate cylinder</vt:lpstr>
      <vt:lpstr>graduate cylinder</vt:lpstr>
      <vt:lpstr>graduate cylinder</vt:lpstr>
      <vt:lpstr>triple beam balance</vt:lpstr>
      <vt:lpstr>triple beam balance</vt:lpstr>
      <vt:lpstr>triple beam balance</vt:lpstr>
      <vt:lpstr>200 + 60 + 3 + 0.5= x</vt:lpstr>
      <vt:lpstr>200 + 60 + 3 + 0.5= x x = 263.5 g</vt:lpstr>
      <vt:lpstr>spring scale</vt:lpstr>
      <vt:lpstr>spring scale</vt:lpstr>
      <vt:lpstr>hypothesis</vt:lpstr>
      <vt:lpstr>hypothesis</vt:lpstr>
      <vt:lpstr>technology</vt:lpstr>
      <vt:lpstr>technology</vt:lpstr>
      <vt:lpstr>controlled group</vt:lpstr>
      <vt:lpstr>controlled group</vt:lpstr>
      <vt:lpstr>experimental group</vt:lpstr>
      <vt:lpstr>experimental group</vt:lpstr>
      <vt:lpstr>variable</vt:lpstr>
      <vt:lpstr>variable</vt:lpstr>
      <vt:lpstr>constant</vt:lpstr>
      <vt:lpstr>constant</vt:lpstr>
      <vt:lpstr>independent variable</vt:lpstr>
      <vt:lpstr>independent variable</vt:lpstr>
      <vt:lpstr>dependent variable</vt:lpstr>
      <vt:lpstr>dependent variable</vt:lpstr>
      <vt:lpstr>qualitative data</vt:lpstr>
      <vt:lpstr>qualitative data</vt:lpstr>
      <vt:lpstr>quantitative data</vt:lpstr>
      <vt:lpstr>quantitative data</vt:lpstr>
      <vt:lpstr>physical science</vt:lpstr>
      <vt:lpstr>physical science</vt:lpstr>
      <vt:lpstr>life science</vt:lpstr>
      <vt:lpstr>life science</vt:lpstr>
      <vt:lpstr>Earth science</vt:lpstr>
      <vt:lpstr>Earth science</vt:lpstr>
      <vt:lpstr>scientific law</vt:lpstr>
      <vt:lpstr>scientific law</vt:lpstr>
      <vt:lpstr>scientific theory</vt:lpstr>
      <vt:lpstr>scientific theory</vt:lpstr>
      <vt:lpstr>observation</vt:lpstr>
      <vt:lpstr>observation</vt:lpstr>
      <vt:lpstr>description</vt:lpstr>
      <vt:lpstr>description</vt:lpstr>
      <vt:lpstr>explanation</vt:lpstr>
      <vt:lpstr>explanation</vt:lpstr>
      <vt:lpstr>inference</vt:lpstr>
      <vt:lpstr>inference</vt:lpstr>
      <vt:lpstr>critical thinking</vt:lpstr>
      <vt:lpstr>critical thinking</vt:lpstr>
      <vt:lpstr>science</vt:lpstr>
      <vt:lpstr>science</vt:lpstr>
      <vt:lpstr>Earth science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pre</dc:title>
  <dc:creator>Brigitta Post</dc:creator>
  <cp:lastModifiedBy>Brigitta Post</cp:lastModifiedBy>
  <cp:revision>52</cp:revision>
  <dcterms:created xsi:type="dcterms:W3CDTF">2015-05-28T15:19:37Z</dcterms:created>
  <dcterms:modified xsi:type="dcterms:W3CDTF">2019-08-10T17:01:37Z</dcterms:modified>
</cp:coreProperties>
</file>